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F725E71-E190-4892-958B-3BC31546243B}" type="datetimeFigureOut">
              <a:rPr lang="en-US" smtClean="0"/>
              <a:t>10/16/2011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6DFAFC3-6227-4E63-8B58-56DCF1848CBD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a/a3/Maccari-Cicero.jpg/400px-Maccari-Cicero.jpg/" TargetMode="External"/><Relationship Id="rId13" Type="http://schemas.openxmlformats.org/officeDocument/2006/relationships/hyperlink" Target="http://media-1.web.britannica.com/eb-media/14/126814-004-C02F0CFA.jpg" TargetMode="External"/><Relationship Id="rId18" Type="http://schemas.openxmlformats.org/officeDocument/2006/relationships/hyperlink" Target="http://www.mariamilani.com/ancient_rome/Ancient_Roman_Mosaics.htm" TargetMode="External"/><Relationship Id="rId3" Type="http://schemas.openxmlformats.org/officeDocument/2006/relationships/hyperlink" Target="http://en.wikipedia.org/wiki/Roman_art" TargetMode="External"/><Relationship Id="rId7" Type="http://schemas.openxmlformats.org/officeDocument/2006/relationships/hyperlink" Target="http://upload.wikimedia.org/wikipedia/commons/thumb/1/1a/Ricostruzione_del_giardino_della_casa_dei_vetii_di_pompei_(mostra_al_giardino_di_boboli,_2007)_01.JPG/250px-Ricostruzione_del_giardino_della_casa_dei_vetii_di_pompei_(mostra_al_giardino_di_boboli,_2007)_01.JPG" TargetMode="External"/><Relationship Id="rId12" Type="http://schemas.openxmlformats.org/officeDocument/2006/relationships/hyperlink" Target="http://www.vroma.org/images/mcmanus_images/culinaslaves.jpg" TargetMode="External"/><Relationship Id="rId17" Type="http://schemas.openxmlformats.org/officeDocument/2006/relationships/hyperlink" Target="http://farm1.static.flickr.com/120/289256340_e0d7c666e8.jpg" TargetMode="External"/><Relationship Id="rId2" Type="http://schemas.openxmlformats.org/officeDocument/2006/relationships/hyperlink" Target="http://www.collectiveartisan.com/art-history/roman-art/" TargetMode="External"/><Relationship Id="rId16" Type="http://schemas.openxmlformats.org/officeDocument/2006/relationships/hyperlink" Target="http://www.ancientsculpturegallery.com/images/227detail5.jpg" TargetMode="External"/><Relationship Id="rId20" Type="http://schemas.openxmlformats.org/officeDocument/2006/relationships/hyperlink" Target="http://images.google.com/imgres?q=ancient+roman+mosaics&amp;hl=en&amp;biw=1366&amp;bih=556&amp;gbv=2&amp;tbm=isch&amp;tbnid=a5fIlPBMhX3XMM:&amp;imgrefurl=http://www.galenfrysinger.com/roman_byzantine_mosaics.htm&amp;docid=9BrOTwMOv7SH7M&amp;imgurl=http://www.galen-frysinger.com/graphics/soli1.jpg&amp;w=504&amp;h=351&amp;ei=53CbTqy0FcX30gGK26GyBA&amp;zoom=1&amp;iact=hc&amp;vpx=1050&amp;vpy=249&amp;dur=2044&amp;hovh=187&amp;hovw=269&amp;tx=73&amp;ty=211&amp;sig=103603054533641894865&amp;page=1&amp;tbnh=153&amp;tbnw=213&amp;start=0&amp;ndsp=10&amp;ved=1t:429,r:9,s: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roma.org/images/mcmanus_images/vestibulum.jpg" TargetMode="External"/><Relationship Id="rId11" Type="http://schemas.openxmlformats.org/officeDocument/2006/relationships/hyperlink" Target="http://www.romanemperors.com/images/claudius/statue-claudius-as-jupiter.jpg" TargetMode="External"/><Relationship Id="rId5" Type="http://schemas.openxmlformats.org/officeDocument/2006/relationships/hyperlink" Target="http://images.google.com/imgres?q=real+roman+tablinum&amp;hl=en&amp;gbv=2&amp;biw=1366&amp;bih=587&amp;tbm=isch&amp;tbnid=2FCfc0rbdL94RM:&amp;imgrefurl=http://www.flickr.com/photos/remus_frunza/2680350648/&amp;docid=adizaE_qIgG2WM&amp;imgurl=http://farm4.static.flickr.com/3254/2680350648_d5b56c56e7.jpg&amp;w=500&amp;h=334&amp;ei=imCbTorCBIr00gHxvpjMBA&amp;zoom=1" TargetMode="External"/><Relationship Id="rId15" Type="http://schemas.openxmlformats.org/officeDocument/2006/relationships/hyperlink" Target="http://www.romanemperors.com/images/18-high-priest-of-ancient-romans.jpg" TargetMode="External"/><Relationship Id="rId10" Type="http://schemas.openxmlformats.org/officeDocument/2006/relationships/hyperlink" Target="http://www.metmuseum.org/toah/works-of-art/18.9.2" TargetMode="External"/><Relationship Id="rId19" Type="http://schemas.openxmlformats.org/officeDocument/2006/relationships/hyperlink" Target="http://www.how-to-make-mosaics.com/roman-mosaics/" TargetMode="External"/><Relationship Id="rId4" Type="http://schemas.openxmlformats.org/officeDocument/2006/relationships/hyperlink" Target="http://www.art-and-archaeology.com/roman/painting.html" TargetMode="External"/><Relationship Id="rId9" Type="http://schemas.openxmlformats.org/officeDocument/2006/relationships/hyperlink" Target="http://www.sbceo.k12.ca.us/~vms/carlton/Rome/baths.jpg" TargetMode="External"/><Relationship Id="rId14" Type="http://schemas.openxmlformats.org/officeDocument/2006/relationships/hyperlink" Target="http://www.essortment.com/ancient-roman-sculpture-materials-styles-artists-51709.html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topicstudios.com/images/Glass3.jpg" TargetMode="External"/><Relationship Id="rId13" Type="http://schemas.openxmlformats.org/officeDocument/2006/relationships/hyperlink" Target="http://mariamilani.com/ancient_rome/roman_architecture.htm" TargetMode="External"/><Relationship Id="rId18" Type="http://schemas.openxmlformats.org/officeDocument/2006/relationships/hyperlink" Target="http://en.wikipedia.org/wiki/Roman_aqueduct" TargetMode="External"/><Relationship Id="rId26" Type="http://schemas.openxmlformats.org/officeDocument/2006/relationships/hyperlink" Target="http://farm1.static.flickr.com/196/448080461_d812e98978_o.jpg" TargetMode="External"/><Relationship Id="rId3" Type="http://schemas.openxmlformats.org/officeDocument/2006/relationships/hyperlink" Target="http://italianfrescoes.com/history.asp" TargetMode="External"/><Relationship Id="rId21" Type="http://schemas.openxmlformats.org/officeDocument/2006/relationships/hyperlink" Target="http://1.bp.blogspot.com/_aArrR20yR3g/TGRkKg_onAI/AAAAAAAAEcw/55pbvtX1pS8/s400/aqueduct.jpg" TargetMode="External"/><Relationship Id="rId7" Type="http://schemas.openxmlformats.org/officeDocument/2006/relationships/hyperlink" Target="http://www.getty.edu/art/exhibitions/classical_connections/" TargetMode="External"/><Relationship Id="rId12" Type="http://schemas.openxmlformats.org/officeDocument/2006/relationships/hyperlink" Target="http://www.bc.edu/bc_org/avp/cas/fnart/arch/roman/carree01.jpg" TargetMode="External"/><Relationship Id="rId17" Type="http://schemas.openxmlformats.org/officeDocument/2006/relationships/hyperlink" Target="http://www.digital-images.net/Images/Composites/AncientRomanArchitecture.jpg" TargetMode="External"/><Relationship Id="rId25" Type="http://schemas.openxmlformats.org/officeDocument/2006/relationships/hyperlink" Target="http://buffaloah.com/a/DCTNRY/c/corinth.jpg" TargetMode="External"/><Relationship Id="rId2" Type="http://schemas.openxmlformats.org/officeDocument/2006/relationships/hyperlink" Target="http://upload.wikimedia.org/wikipedia/commons/thumb/8/82/Roman_fresco_from_Boscoreale,_43-30_BCE,_Metropolitan_Museum_of_Art.jpg/200px-Roman_fresco_from_Boscoreale,_43-30_BCE,_Metropolitan_Museum_of_Art.jpg" TargetMode="External"/><Relationship Id="rId16" Type="http://schemas.openxmlformats.org/officeDocument/2006/relationships/hyperlink" Target="http://www.myartprints.com/kunst/roman/bust_emperor_hadrian_76_138_hi.jpg" TargetMode="External"/><Relationship Id="rId20" Type="http://schemas.openxmlformats.org/officeDocument/2006/relationships/hyperlink" Target="http://upload.wikimedia.org/wikipedia/commons/f/f8/Arch_of_titus_2.jpg" TargetMode="External"/><Relationship Id="rId29" Type="http://schemas.openxmlformats.org/officeDocument/2006/relationships/hyperlink" Target="http://img.ehowcdn.com/article-page-main/ehow/images/a06/bv/hl/roman-domes-arches-800x80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me.info/ancient/map/ancientmap.gif" TargetMode="External"/><Relationship Id="rId11" Type="http://schemas.openxmlformats.org/officeDocument/2006/relationships/hyperlink" Target="http://www.crystalinks.com/romearchitecture.html" TargetMode="External"/><Relationship Id="rId24" Type="http://schemas.openxmlformats.org/officeDocument/2006/relationships/hyperlink" Target="http://farm4.static.flickr.com/3137/2349805474_6ff34c55e6.jpg" TargetMode="External"/><Relationship Id="rId5" Type="http://schemas.openxmlformats.org/officeDocument/2006/relationships/hyperlink" Target="http://roberttisserand.com/wp-content/uploads/2009/12/Roman-Fresco-cropped-680x1024.jpg" TargetMode="External"/><Relationship Id="rId15" Type="http://schemas.openxmlformats.org/officeDocument/2006/relationships/hyperlink" Target="https://s3.amazonaws.com/files.digication.com/Me30e249c82c8d5b562ebf5a3a2b4f19c.jpg" TargetMode="External"/><Relationship Id="rId23" Type="http://schemas.openxmlformats.org/officeDocument/2006/relationships/hyperlink" Target="http://www.celtiberia.net/imagftp/im650523606-Puente%20de%20Alcantara.JPG" TargetMode="External"/><Relationship Id="rId28" Type="http://schemas.openxmlformats.org/officeDocument/2006/relationships/hyperlink" Target="http://htmlhelp.com/~liam/Ontario/NiagaraFalls/RainbowBridge/RainbowBridge.jpg" TargetMode="External"/><Relationship Id="rId10" Type="http://schemas.openxmlformats.org/officeDocument/2006/relationships/hyperlink" Target="http://download.agefotostock.com/fotos/bajaage/cached/578865/ESY-000758764.jpg" TargetMode="External"/><Relationship Id="rId19" Type="http://schemas.openxmlformats.org/officeDocument/2006/relationships/hyperlink" Target="http://www.kidcyber.com.au/IMAGES/colosseum.jpg" TargetMode="External"/><Relationship Id="rId4" Type="http://schemas.openxmlformats.org/officeDocument/2006/relationships/hyperlink" Target="http://www.naturalpigments.com/education/images/boscoreale_wall_painting.jpg" TargetMode="External"/><Relationship Id="rId9" Type="http://schemas.openxmlformats.org/officeDocument/2006/relationships/hyperlink" Target="http://farm4.static.flickr.com/3219/2814653831_a4681913eb.jpg" TargetMode="External"/><Relationship Id="rId14" Type="http://schemas.openxmlformats.org/officeDocument/2006/relationships/hyperlink" Target="http://my.wn.com/media/wiki/t/r/trajanbathplan.jpg" TargetMode="External"/><Relationship Id="rId22" Type="http://schemas.openxmlformats.org/officeDocument/2006/relationships/hyperlink" Target="http://en.wikipedia.org/wiki/File:E5376-Tarragona-Aqueduct-channel.jpg" TargetMode="External"/><Relationship Id="rId27" Type="http://schemas.openxmlformats.org/officeDocument/2006/relationships/hyperlink" Target="http://feministing.com/files/2011/04/White_House.JPG.jpe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Zoya</a:t>
            </a:r>
            <a:r>
              <a:rPr lang="en-US" dirty="0" smtClean="0"/>
              <a:t> Fan   </a:t>
            </a:r>
          </a:p>
          <a:p>
            <a:r>
              <a:rPr lang="en-US" dirty="0" smtClean="0"/>
              <a:t>10/17/11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Roman Art and Architecture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Roman Art Today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 Techniques-</a:t>
            </a:r>
          </a:p>
          <a:p>
            <a:r>
              <a:rPr lang="en-US" dirty="0" smtClean="0"/>
              <a:t>Glassblowing</a:t>
            </a:r>
          </a:p>
          <a:p>
            <a:r>
              <a:rPr lang="en-US" dirty="0" smtClean="0"/>
              <a:t>Lost wax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Themes- </a:t>
            </a:r>
          </a:p>
          <a:p>
            <a:r>
              <a:rPr lang="en-US" dirty="0" smtClean="0"/>
              <a:t>Interior design</a:t>
            </a:r>
          </a:p>
          <a:p>
            <a:r>
              <a:rPr lang="en-US" dirty="0" smtClean="0"/>
              <a:t>Geometric shapes</a:t>
            </a:r>
            <a:endParaRPr lang="en-US" dirty="0"/>
          </a:p>
        </p:txBody>
      </p:sp>
      <p:pic>
        <p:nvPicPr>
          <p:cNvPr id="5" name="Content Placeholder 4" descr="imagesCA237FIQ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86000" y="228600"/>
            <a:ext cx="2525689" cy="3600450"/>
          </a:xfrm>
        </p:spPr>
      </p:pic>
      <p:pic>
        <p:nvPicPr>
          <p:cNvPr id="6" name="Picture 5" descr="2814653831_a4681913e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3657600"/>
            <a:ext cx="4267200" cy="2969971"/>
          </a:xfrm>
          <a:prstGeom prst="rect">
            <a:avLst/>
          </a:prstGeom>
        </p:spPr>
      </p:pic>
      <p:pic>
        <p:nvPicPr>
          <p:cNvPr id="7" name="Picture 6" descr="ESY-0007587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53000" y="609600"/>
            <a:ext cx="4191000" cy="2894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2362200" cy="990600"/>
          </a:xfrm>
        </p:spPr>
        <p:txBody>
          <a:bodyPr/>
          <a:lstStyle/>
          <a:p>
            <a:r>
              <a:rPr lang="en-US" dirty="0" smtClean="0"/>
              <a:t>Architecture- 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/>
            <a:r>
              <a:rPr lang="en-US" sz="2000" dirty="0" smtClean="0"/>
              <a:t>Greek</a:t>
            </a:r>
          </a:p>
          <a:p>
            <a:pPr marL="342900" indent="-342900"/>
            <a:r>
              <a:rPr lang="en-US" sz="2000" dirty="0" err="1" smtClean="0"/>
              <a:t>Pheonician</a:t>
            </a:r>
            <a:endParaRPr lang="en-US" sz="2000" dirty="0" smtClean="0"/>
          </a:p>
          <a:p>
            <a:pPr marL="342900" indent="-342900"/>
            <a:r>
              <a:rPr lang="en-US" sz="2000" dirty="0" smtClean="0"/>
              <a:t>Others: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Obelisks</a:t>
            </a:r>
          </a:p>
          <a:p>
            <a:pPr marL="457200" indent="-457200"/>
            <a:r>
              <a:rPr lang="en-US" sz="2000" dirty="0" smtClean="0"/>
              <a:t> </a:t>
            </a:r>
            <a:r>
              <a:rPr lang="en-US" sz="2000" dirty="0" smtClean="0"/>
              <a:t>       Pyramids </a:t>
            </a:r>
          </a:p>
          <a:p>
            <a:pPr marL="342900" indent="-342900"/>
            <a:r>
              <a:rPr lang="en-US" sz="2000" dirty="0" smtClean="0"/>
              <a:t>New style</a:t>
            </a:r>
          </a:p>
          <a:p>
            <a:pPr marL="342900" indent="-342900"/>
            <a:endParaRPr lang="en-US" dirty="0" smtClean="0"/>
          </a:p>
        </p:txBody>
      </p:sp>
      <p:pic>
        <p:nvPicPr>
          <p:cNvPr id="5" name="Content Placeholder 4" descr="carree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038600" y="834581"/>
            <a:ext cx="3962400" cy="49232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Invented &amp; Borrowed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Invented/Applied-</a:t>
            </a:r>
          </a:p>
          <a:p>
            <a:r>
              <a:rPr lang="en-US" dirty="0" smtClean="0"/>
              <a:t>Arches</a:t>
            </a:r>
          </a:p>
          <a:p>
            <a:r>
              <a:rPr lang="en-US" dirty="0" smtClean="0"/>
              <a:t>Domes</a:t>
            </a:r>
          </a:p>
          <a:p>
            <a:r>
              <a:rPr lang="en-US" dirty="0" smtClean="0"/>
              <a:t>Concrete </a:t>
            </a:r>
          </a:p>
          <a:p>
            <a:endParaRPr lang="en-US" dirty="0" smtClean="0"/>
          </a:p>
          <a:p>
            <a:r>
              <a:rPr lang="en-US" dirty="0" smtClean="0"/>
              <a:t>Borrowed-</a:t>
            </a:r>
          </a:p>
          <a:p>
            <a:r>
              <a:rPr lang="en-US" dirty="0" smtClean="0"/>
              <a:t>Big temples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Content Placeholder 4" descr="article-page-main_ehow_images_a06_bv_hl_roman-domes-arches-800x800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581400" y="990600"/>
            <a:ext cx="4987636" cy="4876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Architects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err="1" smtClean="0"/>
              <a:t>Vitrivius</a:t>
            </a:r>
            <a:r>
              <a:rPr lang="en-US" dirty="0" smtClean="0"/>
              <a:t>- important books</a:t>
            </a:r>
          </a:p>
          <a:p>
            <a:r>
              <a:rPr lang="en-US" dirty="0" err="1" smtClean="0"/>
              <a:t>Frontinus</a:t>
            </a:r>
            <a:r>
              <a:rPr lang="en-US" dirty="0" smtClean="0"/>
              <a:t>- books about </a:t>
            </a:r>
            <a:r>
              <a:rPr lang="en-US" dirty="0" err="1" smtClean="0"/>
              <a:t>aquedacts</a:t>
            </a:r>
            <a:endParaRPr lang="en-US" dirty="0" smtClean="0"/>
          </a:p>
          <a:p>
            <a:r>
              <a:rPr lang="en-US" dirty="0" err="1" smtClean="0"/>
              <a:t>Apollodurus</a:t>
            </a:r>
            <a:r>
              <a:rPr lang="en-US" dirty="0" smtClean="0"/>
              <a:t>- baths of Emperor Titus,  bridge of Emperor Trajan</a:t>
            </a:r>
          </a:p>
          <a:p>
            <a:r>
              <a:rPr lang="en-US" dirty="0" smtClean="0"/>
              <a:t>Emperor </a:t>
            </a:r>
            <a:r>
              <a:rPr lang="en-US" dirty="0" smtClean="0"/>
              <a:t>H</a:t>
            </a:r>
            <a:r>
              <a:rPr lang="en-US" dirty="0" smtClean="0"/>
              <a:t>adrian- designer of Pantheon</a:t>
            </a:r>
          </a:p>
          <a:p>
            <a:r>
              <a:rPr lang="en-US" dirty="0" err="1" smtClean="0"/>
              <a:t>Cissonius</a:t>
            </a:r>
            <a:r>
              <a:rPr lang="en-US" dirty="0" smtClean="0"/>
              <a:t>- architect and engineer</a:t>
            </a:r>
          </a:p>
        </p:txBody>
      </p:sp>
      <p:pic>
        <p:nvPicPr>
          <p:cNvPr id="5" name="Content Placeholder 4" descr="trajanbathplan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486400" y="228600"/>
            <a:ext cx="3200400" cy="2827020"/>
          </a:xfrm>
        </p:spPr>
      </p:pic>
      <p:pic>
        <p:nvPicPr>
          <p:cNvPr id="6" name="Picture 5" descr="Me30e249c82c8d5b562ebf5a3a2b4f19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3429000"/>
            <a:ext cx="4284026" cy="3213019"/>
          </a:xfrm>
          <a:prstGeom prst="rect">
            <a:avLst/>
          </a:prstGeom>
        </p:spPr>
      </p:pic>
      <p:pic>
        <p:nvPicPr>
          <p:cNvPr id="7" name="Picture 6" descr="bust_emperor_hadrian_76_138_h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19400" y="0"/>
            <a:ext cx="2566009" cy="3330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2438400" cy="1143000"/>
          </a:xfrm>
        </p:spPr>
        <p:txBody>
          <a:bodyPr/>
          <a:lstStyle/>
          <a:p>
            <a:r>
              <a:rPr lang="en-US" dirty="0" smtClean="0"/>
              <a:t>Architecture- Characteristics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>
              <a:buAutoNum type="arabicPeriod"/>
            </a:pPr>
            <a:r>
              <a:rPr lang="en-US" sz="1800" dirty="0" smtClean="0"/>
              <a:t>concrete- bigger spaces</a:t>
            </a:r>
          </a:p>
          <a:p>
            <a:pPr marL="342900" indent="-342900"/>
            <a:r>
              <a:rPr lang="en-US" sz="1800" dirty="0" smtClean="0"/>
              <a:t>       Combination of columns and arches</a:t>
            </a:r>
          </a:p>
          <a:p>
            <a:pPr marL="342900" indent="-342900"/>
            <a:r>
              <a:rPr lang="en-US" sz="1800" dirty="0" smtClean="0"/>
              <a:t>       Long lasting</a:t>
            </a:r>
          </a:p>
          <a:p>
            <a:pPr marL="342900" indent="-342900"/>
            <a:r>
              <a:rPr lang="en-US" sz="1800" dirty="0" smtClean="0"/>
              <a:t>       innovative</a:t>
            </a: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</p:txBody>
      </p:sp>
      <p:pic>
        <p:nvPicPr>
          <p:cNvPr id="5" name="Content Placeholder 4" descr="AncientRomanArchitectur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743200" y="1219200"/>
            <a:ext cx="5979914" cy="43973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Architecture- Famous Buildings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Colosseum</a:t>
            </a:r>
            <a:r>
              <a:rPr lang="en-US" sz="2000" dirty="0" smtClean="0"/>
              <a:t>- public events, awning </a:t>
            </a:r>
          </a:p>
          <a:p>
            <a:r>
              <a:rPr lang="en-US" sz="2000" dirty="0" smtClean="0"/>
              <a:t>Arch of Titus- 2 columns, 1 arch</a:t>
            </a:r>
          </a:p>
          <a:p>
            <a:r>
              <a:rPr lang="en-US" sz="2000" dirty="0" smtClean="0"/>
              <a:t>Aqua </a:t>
            </a:r>
            <a:r>
              <a:rPr lang="en-US" sz="2000" dirty="0" err="1" smtClean="0"/>
              <a:t>Appia</a:t>
            </a:r>
            <a:r>
              <a:rPr lang="en-US" sz="2000" dirty="0" smtClean="0"/>
              <a:t>- 1</a:t>
            </a:r>
            <a:r>
              <a:rPr lang="en-US" sz="2000" baseline="30000" dirty="0" smtClean="0"/>
              <a:t>st</a:t>
            </a:r>
            <a:r>
              <a:rPr lang="en-US" sz="2000" dirty="0" smtClean="0"/>
              <a:t> one , many arches</a:t>
            </a:r>
          </a:p>
          <a:p>
            <a:r>
              <a:rPr lang="en-US" sz="2000" dirty="0" smtClean="0"/>
              <a:t>Circus </a:t>
            </a:r>
            <a:r>
              <a:rPr lang="en-US" sz="2000" dirty="0" err="1" smtClean="0"/>
              <a:t>Maximus</a:t>
            </a:r>
            <a:r>
              <a:rPr lang="en-US" sz="2000" dirty="0" smtClean="0"/>
              <a:t>- stadium, gigantic</a:t>
            </a:r>
          </a:p>
        </p:txBody>
      </p:sp>
      <p:pic>
        <p:nvPicPr>
          <p:cNvPr id="5" name="Content Placeholder 4" descr="350px-Circus_Max_1978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67000" y="304800"/>
            <a:ext cx="3124200" cy="2097677"/>
          </a:xfrm>
        </p:spPr>
      </p:pic>
      <p:pic>
        <p:nvPicPr>
          <p:cNvPr id="6" name="Picture 5" descr="colosse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43200" y="2971800"/>
            <a:ext cx="2847975" cy="2009775"/>
          </a:xfrm>
          <a:prstGeom prst="rect">
            <a:avLst/>
          </a:prstGeom>
        </p:spPr>
      </p:pic>
      <p:pic>
        <p:nvPicPr>
          <p:cNvPr id="7" name="Picture 6" descr="Arch_of_titus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1200" y="3962400"/>
            <a:ext cx="3352800" cy="2514600"/>
          </a:xfrm>
          <a:prstGeom prst="rect">
            <a:avLst/>
          </a:prstGeom>
        </p:spPr>
      </p:pic>
      <p:pic>
        <p:nvPicPr>
          <p:cNvPr id="8" name="Picture 7" descr="aquedu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43600" y="1828800"/>
            <a:ext cx="2926080" cy="1950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Architecture- HOW?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 smtClean="0"/>
              <a:t>Bridges- concrete, brick, segments, arches</a:t>
            </a:r>
          </a:p>
          <a:p>
            <a:r>
              <a:rPr lang="en-US" sz="2000" dirty="0" smtClean="0"/>
              <a:t>Aqueducts- surveying tools, tunnels and arches</a:t>
            </a:r>
          </a:p>
          <a:p>
            <a:r>
              <a:rPr lang="en-US" sz="2000" dirty="0" smtClean="0"/>
              <a:t>ARCHES!</a:t>
            </a:r>
          </a:p>
          <a:p>
            <a:endParaRPr lang="en-US" dirty="0"/>
          </a:p>
        </p:txBody>
      </p:sp>
      <p:pic>
        <p:nvPicPr>
          <p:cNvPr id="5" name="Content Placeholder 4" descr="800px-E5376-Tarragona-Aqueduct-channe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90800" y="228600"/>
            <a:ext cx="4114800" cy="3086100"/>
          </a:xfrm>
        </p:spPr>
      </p:pic>
      <p:pic>
        <p:nvPicPr>
          <p:cNvPr id="6" name="Picture 5" descr="im650523606-Puente%20de%20Alcanta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3517900"/>
            <a:ext cx="4445000" cy="334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Architecture- Temples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 </a:t>
            </a:r>
          </a:p>
          <a:p>
            <a:r>
              <a:rPr lang="en-US" sz="2000" dirty="0" smtClean="0"/>
              <a:t>from Etruscans </a:t>
            </a:r>
          </a:p>
          <a:p>
            <a:r>
              <a:rPr lang="en-US" sz="2000" dirty="0" smtClean="0"/>
              <a:t>Podium</a:t>
            </a:r>
          </a:p>
          <a:p>
            <a:r>
              <a:rPr lang="en-US" sz="2000" dirty="0" smtClean="0"/>
              <a:t>Tall Columns- </a:t>
            </a:r>
            <a:r>
              <a:rPr lang="en-US" sz="2000" dirty="0" err="1" smtClean="0"/>
              <a:t>corinthian</a:t>
            </a:r>
            <a:endParaRPr lang="en-US" sz="2000" dirty="0" smtClean="0"/>
          </a:p>
          <a:p>
            <a:r>
              <a:rPr lang="en-US" sz="2000" dirty="0" smtClean="0"/>
              <a:t>Emphasis of Front</a:t>
            </a:r>
          </a:p>
        </p:txBody>
      </p:sp>
      <p:pic>
        <p:nvPicPr>
          <p:cNvPr id="5" name="Content Placeholder 4" descr="2349805474_6ff34c55e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95600" y="2362200"/>
            <a:ext cx="5638800" cy="4229100"/>
          </a:xfrm>
        </p:spPr>
      </p:pic>
      <p:pic>
        <p:nvPicPr>
          <p:cNvPr id="6" name="Picture 5" descr="corinth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4600" y="0"/>
            <a:ext cx="24511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Architecture- Contribution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en-US" sz="2000" dirty="0" smtClean="0"/>
          </a:p>
          <a:p>
            <a:r>
              <a:rPr lang="en-US" sz="2000" dirty="0" smtClean="0"/>
              <a:t>Arch- solved a big problem</a:t>
            </a:r>
          </a:p>
          <a:p>
            <a:r>
              <a:rPr lang="en-US" sz="2000" dirty="0" smtClean="0"/>
              <a:t>Dome + Arch- many famous buildings </a:t>
            </a:r>
          </a:p>
          <a:p>
            <a:r>
              <a:rPr lang="en-US" sz="2000" dirty="0" smtClean="0"/>
              <a:t>strength</a:t>
            </a:r>
            <a:endParaRPr lang="en-US" sz="2000" dirty="0"/>
          </a:p>
        </p:txBody>
      </p:sp>
      <p:pic>
        <p:nvPicPr>
          <p:cNvPr id="5" name="Content Placeholder 4" descr="448080461_d812e98978_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1576231"/>
            <a:ext cx="5638800" cy="36293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Architecture- Buildings Today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 smtClean="0"/>
              <a:t>White House-</a:t>
            </a:r>
          </a:p>
          <a:p>
            <a:r>
              <a:rPr lang="en-US" dirty="0" smtClean="0"/>
              <a:t>Arches, columns, domes,</a:t>
            </a:r>
          </a:p>
          <a:p>
            <a:r>
              <a:rPr lang="en-US" dirty="0" smtClean="0"/>
              <a:t>Faster to build, modern interior</a:t>
            </a:r>
          </a:p>
          <a:p>
            <a:r>
              <a:rPr lang="en-US" dirty="0" smtClean="0"/>
              <a:t>Bridges-</a:t>
            </a:r>
          </a:p>
          <a:p>
            <a:r>
              <a:rPr lang="en-US" dirty="0" smtClean="0"/>
              <a:t>Arches , concrete</a:t>
            </a:r>
          </a:p>
          <a:p>
            <a:r>
              <a:rPr lang="en-US" dirty="0" smtClean="0"/>
              <a:t>Metal, not long lasting</a:t>
            </a:r>
            <a:endParaRPr lang="en-US" dirty="0"/>
          </a:p>
        </p:txBody>
      </p:sp>
      <p:pic>
        <p:nvPicPr>
          <p:cNvPr id="5" name="Content Placeholder 4" descr="White_House_JP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5419725" y="304800"/>
            <a:ext cx="3724275" cy="4076700"/>
          </a:xfrm>
        </p:spPr>
      </p:pic>
      <p:pic>
        <p:nvPicPr>
          <p:cNvPr id="6" name="Picture 5" descr="RainbowBrid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600" y="4343400"/>
            <a:ext cx="281940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Art-Introduction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>
            <a:normAutofit/>
          </a:bodyPr>
          <a:lstStyle/>
          <a:p>
            <a:pPr marL="457200" indent="-457200"/>
            <a:r>
              <a:rPr lang="en-US" sz="2000" dirty="0" smtClean="0"/>
              <a:t>1. “classical”</a:t>
            </a:r>
          </a:p>
          <a:p>
            <a:pPr marL="457200" indent="-457200"/>
            <a:r>
              <a:rPr lang="en-US" sz="2000" dirty="0" smtClean="0"/>
              <a:t>2. Etruscans</a:t>
            </a:r>
          </a:p>
          <a:p>
            <a:pPr marL="457200" indent="-457200"/>
            <a:r>
              <a:rPr lang="en-US" sz="2000" dirty="0" smtClean="0"/>
              <a:t>3. Greek contribution</a:t>
            </a:r>
          </a:p>
          <a:p>
            <a:pPr marL="457200" indent="-457200"/>
            <a:r>
              <a:rPr lang="en-US" sz="2000" dirty="0" smtClean="0"/>
              <a:t>4</a:t>
            </a:r>
            <a:r>
              <a:rPr lang="en-US" sz="2000" dirty="0" smtClean="0"/>
              <a:t>. other conquered cultures</a:t>
            </a:r>
          </a:p>
          <a:p>
            <a:pPr marL="457200" indent="-457200"/>
            <a:r>
              <a:rPr lang="en-US" sz="2000" dirty="0" smtClean="0"/>
              <a:t>5</a:t>
            </a:r>
            <a:r>
              <a:rPr lang="en-US" sz="2000" dirty="0" smtClean="0"/>
              <a:t>.  Techniques</a:t>
            </a:r>
          </a:p>
        </p:txBody>
      </p:sp>
      <p:pic>
        <p:nvPicPr>
          <p:cNvPr id="5" name="Content Placeholder 4" descr="History-Of-Ancient-Roman-Ar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95600" y="609600"/>
            <a:ext cx="2760955" cy="3554730"/>
          </a:xfrm>
        </p:spPr>
      </p:pic>
      <p:pic>
        <p:nvPicPr>
          <p:cNvPr id="6" name="Picture 5" descr="25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2209800"/>
            <a:ext cx="3124200" cy="4165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9000" y="4267200"/>
            <a:ext cx="121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ROMAN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858000" y="18288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GREEK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u="sng" dirty="0" smtClean="0">
                <a:hlinkClick r:id="rId2"/>
              </a:rPr>
              <a:t>http://www.collectiveartisan.com/art-history/roman-art/</a:t>
            </a:r>
            <a:endParaRPr lang="en-US" dirty="0" smtClean="0"/>
          </a:p>
          <a:p>
            <a:r>
              <a:rPr lang="en-US" u="sng" dirty="0" smtClean="0">
                <a:hlinkClick r:id="rId3"/>
              </a:rPr>
              <a:t>http://en.wikipedia.org/wiki/Roman_art</a:t>
            </a:r>
            <a:endParaRPr lang="en-US" dirty="0" smtClean="0"/>
          </a:p>
          <a:p>
            <a:r>
              <a:rPr lang="en-US" u="sng" dirty="0" smtClean="0">
                <a:hlinkClick r:id="rId4"/>
              </a:rPr>
              <a:t>http://www.art-and-archaeology.com/roman/painting.html</a:t>
            </a:r>
            <a:endParaRPr lang="en-US" dirty="0" smtClean="0"/>
          </a:p>
          <a:p>
            <a:r>
              <a:rPr lang="en-US" u="sng" dirty="0" smtClean="0">
                <a:hlinkClick r:id="rId5"/>
              </a:rPr>
              <a:t>2680350648_d5b56c56e7.jpg</a:t>
            </a:r>
            <a:endParaRPr lang="en-US" dirty="0" smtClean="0"/>
          </a:p>
          <a:p>
            <a:r>
              <a:rPr lang="en-US" u="sng" dirty="0" smtClean="0">
                <a:hlinkClick r:id="rId6"/>
              </a:rPr>
              <a:t>http://www.vroma.org/images/mcmanus_images/vestibulum.jpg</a:t>
            </a:r>
            <a:endParaRPr lang="en-US" dirty="0" smtClean="0"/>
          </a:p>
          <a:p>
            <a:r>
              <a:rPr lang="en-US" u="sng" dirty="0" smtClean="0">
                <a:hlinkClick r:id="rId7"/>
              </a:rPr>
              <a:t>http://upload.wikimedia.org/wikipedia/commons/thumb/1/1a/Ricostruzione_del_giardino_della_casa_dei_vetii_di_pompei_(mostra_al_giardino_di_boboli,_2007)_01.JPG/250px-Ricostruzione_del_giardino_della_casa_dei_vetii_di_pompei_(mostra_al_giardino_di_boboli,_2007)_01.JPG</a:t>
            </a:r>
            <a:endParaRPr lang="en-US" dirty="0" smtClean="0"/>
          </a:p>
          <a:p>
            <a:r>
              <a:rPr lang="en-US" u="sng" dirty="0" smtClean="0">
                <a:hlinkClick r:id="rId8"/>
              </a:rPr>
              <a:t>http://upload.wikimedia.org/wikipedia/commons/thumb/a/a3/Maccari-Cicero.jpg/400px-Maccari-Cicero.jpg\</a:t>
            </a:r>
            <a:endParaRPr lang="en-US" dirty="0" smtClean="0"/>
          </a:p>
          <a:p>
            <a:r>
              <a:rPr lang="en-US" u="sng" dirty="0" smtClean="0">
                <a:hlinkClick r:id="rId9"/>
              </a:rPr>
              <a:t>http://www.sbceo.k12.ca.us/~vms/carlton/Rome/baths.jpg</a:t>
            </a:r>
            <a:endParaRPr lang="en-US" dirty="0" smtClean="0"/>
          </a:p>
          <a:p>
            <a:r>
              <a:rPr lang="en-US" u="sng" dirty="0" smtClean="0">
                <a:hlinkClick r:id="rId10"/>
              </a:rPr>
              <a:t>http://www.metmuseum.org/toah/works-of-art/18.9.2</a:t>
            </a:r>
            <a:endParaRPr lang="en-US" dirty="0" smtClean="0"/>
          </a:p>
          <a:p>
            <a:r>
              <a:rPr lang="en-US" u="sng" dirty="0" smtClean="0">
                <a:hlinkClick r:id="rId11"/>
              </a:rPr>
              <a:t>http://www.romanemperors.com/images/claudius/statue-claudius-as-jupiter.jpg</a:t>
            </a:r>
            <a:endParaRPr lang="en-US" dirty="0" smtClean="0"/>
          </a:p>
          <a:p>
            <a:r>
              <a:rPr lang="en-US" u="sng" dirty="0" smtClean="0">
                <a:hlinkClick r:id="rId12"/>
              </a:rPr>
              <a:t>http://www.vroma.org/images/mcmanus_images/culinaslaves.jpg</a:t>
            </a:r>
            <a:endParaRPr lang="en-US" dirty="0" smtClean="0"/>
          </a:p>
          <a:p>
            <a:r>
              <a:rPr lang="en-US" u="sng" dirty="0" smtClean="0">
                <a:hlinkClick r:id="rId13"/>
              </a:rPr>
              <a:t>http://media-1.web.britannica.com/eb-media/14/126814-004-C02F0CFA.jpg</a:t>
            </a:r>
            <a:endParaRPr lang="en-US" dirty="0" smtClean="0"/>
          </a:p>
          <a:p>
            <a:r>
              <a:rPr lang="en-US" u="sng" dirty="0" smtClean="0">
                <a:hlinkClick r:id="rId14"/>
              </a:rPr>
              <a:t>http://www.essortment.com/ancient-roman-sculpture-materials-styles-artists-51709.html</a:t>
            </a:r>
            <a:endParaRPr lang="en-US" dirty="0" smtClean="0"/>
          </a:p>
          <a:p>
            <a:r>
              <a:rPr lang="en-US" u="sng" dirty="0" smtClean="0">
                <a:hlinkClick r:id="rId15"/>
              </a:rPr>
              <a:t>http://www.romanemperors.com/images/18-high-priest-of-ancient-romans.jpg</a:t>
            </a:r>
            <a:endParaRPr lang="en-US" dirty="0" smtClean="0"/>
          </a:p>
          <a:p>
            <a:r>
              <a:rPr lang="en-US" u="sng" dirty="0" smtClean="0">
                <a:hlinkClick r:id="rId16"/>
              </a:rPr>
              <a:t>http://www.ancientsculpturegallery.com/images/227detail5.jpg</a:t>
            </a:r>
            <a:endParaRPr lang="en-US" dirty="0" smtClean="0"/>
          </a:p>
          <a:p>
            <a:r>
              <a:rPr lang="en-US" u="sng" dirty="0" smtClean="0">
                <a:hlinkClick r:id="rId17"/>
              </a:rPr>
              <a:t>http://farm1.static.flickr.com/120/289256340_e0d7c666e8.jpg</a:t>
            </a:r>
            <a:endParaRPr lang="en-US" dirty="0" smtClean="0"/>
          </a:p>
          <a:p>
            <a:r>
              <a:rPr lang="en-US" u="sng" dirty="0" smtClean="0">
                <a:hlinkClick r:id="rId18"/>
              </a:rPr>
              <a:t>http://www.mariamilani.com/ancient_rome/Ancient_Roman_Mosaics.htm</a:t>
            </a:r>
            <a:endParaRPr lang="en-US" dirty="0" smtClean="0"/>
          </a:p>
          <a:p>
            <a:r>
              <a:rPr lang="en-US" u="sng" dirty="0" smtClean="0">
                <a:hlinkClick r:id="rId19"/>
              </a:rPr>
              <a:t>http://www.how-to-make-mosaics.com/roman-mosaics/</a:t>
            </a:r>
            <a:endParaRPr lang="en-US" dirty="0" smtClean="0"/>
          </a:p>
          <a:p>
            <a:r>
              <a:rPr lang="en-US" u="sng" dirty="0" smtClean="0">
                <a:hlinkClick r:id="rId20"/>
              </a:rPr>
              <a:t>soli1.jpg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 </a:t>
            </a:r>
            <a:r>
              <a:rPr lang="en-US" dirty="0" err="1" smtClean="0"/>
              <a:t>con’t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89848" cy="4873752"/>
          </a:xfrm>
        </p:spPr>
        <p:txBody>
          <a:bodyPr>
            <a:normAutofit fontScale="25000" lnSpcReduction="20000"/>
          </a:bodyPr>
          <a:lstStyle/>
          <a:p>
            <a:r>
              <a:rPr lang="en-US" sz="4000" u="sng" dirty="0" smtClean="0">
                <a:hlinkClick r:id="rId2"/>
              </a:rPr>
              <a:t>http://upload.wikimedia.org/wikipedia/commons/thumb/8/82/Roman_fresco_from_Boscoreale,_43-30_BCE,_Metropolitan_Museum_of_Art.jpg/200px-Roman_fresco_from_Boscoreale,_43-30_BCE,_Metropolitan_Museum_of_Art.jpg</a:t>
            </a:r>
            <a:endParaRPr lang="en-US" sz="4000" dirty="0" smtClean="0"/>
          </a:p>
          <a:p>
            <a:r>
              <a:rPr lang="en-US" sz="4000" u="sng" dirty="0" smtClean="0">
                <a:hlinkClick r:id="rId3"/>
              </a:rPr>
              <a:t>http://italianfrescoes.com/history.asp</a:t>
            </a:r>
            <a:endParaRPr lang="en-US" sz="4000" dirty="0" smtClean="0"/>
          </a:p>
          <a:p>
            <a:r>
              <a:rPr lang="en-US" sz="4000" u="sng" dirty="0" smtClean="0">
                <a:hlinkClick r:id="rId4"/>
              </a:rPr>
              <a:t>http://www.naturalpigments.com/education/images/boscoreale_wall_painting.jpg</a:t>
            </a:r>
            <a:endParaRPr lang="en-US" sz="4000" dirty="0" smtClean="0"/>
          </a:p>
          <a:p>
            <a:r>
              <a:rPr lang="en-US" sz="4000" u="sng" dirty="0" smtClean="0">
                <a:hlinkClick r:id="rId5"/>
              </a:rPr>
              <a:t>http://roberttisserand.com/wp-content/uploads/2009/12/Roman-Fresco-cropped-680x1024.jpg</a:t>
            </a:r>
            <a:endParaRPr lang="en-US" sz="4000" dirty="0" smtClean="0"/>
          </a:p>
          <a:p>
            <a:r>
              <a:rPr lang="en-US" sz="4000" u="sng" dirty="0" smtClean="0">
                <a:hlinkClick r:id="rId6"/>
              </a:rPr>
              <a:t>http://www.rome.info/ancient/map/ancientmap.gif</a:t>
            </a:r>
            <a:endParaRPr lang="en-US" sz="4000" dirty="0" smtClean="0"/>
          </a:p>
          <a:p>
            <a:r>
              <a:rPr lang="en-US" sz="4000" u="sng" dirty="0" smtClean="0">
                <a:hlinkClick r:id="rId7"/>
              </a:rPr>
              <a:t>http://www.getty.edu/art/exhibitions/classical_connections/</a:t>
            </a:r>
            <a:endParaRPr lang="en-US" sz="4000" dirty="0" smtClean="0"/>
          </a:p>
          <a:p>
            <a:r>
              <a:rPr lang="en-US" sz="4000" u="sng" dirty="0" smtClean="0">
                <a:hlinkClick r:id="rId8"/>
              </a:rPr>
              <a:t>http://www.utopicstudios.com/images/Glass3.jpg</a:t>
            </a:r>
            <a:endParaRPr lang="en-US" sz="4000" dirty="0" smtClean="0"/>
          </a:p>
          <a:p>
            <a:r>
              <a:rPr lang="en-US" sz="4000" u="sng" dirty="0" smtClean="0">
                <a:hlinkClick r:id="rId9"/>
              </a:rPr>
              <a:t>http://farm4.static.flickr.com/3219/2814653831_a4681913eb.jpg</a:t>
            </a:r>
            <a:endParaRPr lang="en-US" sz="4000" dirty="0" smtClean="0"/>
          </a:p>
          <a:p>
            <a:r>
              <a:rPr lang="en-US" sz="4000" u="sng" dirty="0" smtClean="0">
                <a:hlinkClick r:id="rId10"/>
              </a:rPr>
              <a:t>http://download.agefotostock.com/fotos/bajaage/cached/578865/ESY-000758764.jpg</a:t>
            </a:r>
            <a:endParaRPr lang="en-US" sz="4000" dirty="0" smtClean="0"/>
          </a:p>
          <a:p>
            <a:r>
              <a:rPr lang="en-US" sz="4000" u="sng" dirty="0" smtClean="0">
                <a:hlinkClick r:id="rId11"/>
              </a:rPr>
              <a:t>http://www.crystalinks.com/romearchitecture.html</a:t>
            </a:r>
            <a:endParaRPr lang="en-US" sz="4000" dirty="0" smtClean="0"/>
          </a:p>
          <a:p>
            <a:r>
              <a:rPr lang="en-US" sz="4000" u="sng" dirty="0" smtClean="0">
                <a:hlinkClick r:id="rId12"/>
              </a:rPr>
              <a:t>http://www.bc.edu/bc_org/avp/cas/fnart/arch/roman/carree01.jpg</a:t>
            </a:r>
            <a:endParaRPr lang="en-US" sz="4000" dirty="0" smtClean="0"/>
          </a:p>
          <a:p>
            <a:r>
              <a:rPr lang="en-US" sz="4000" u="sng" dirty="0" smtClean="0">
                <a:hlinkClick r:id="rId13"/>
              </a:rPr>
              <a:t>http://mariamilani.com/ancient_rome/roman_architecture.htm</a:t>
            </a:r>
            <a:endParaRPr lang="en-US" sz="4000" dirty="0" smtClean="0"/>
          </a:p>
          <a:p>
            <a:r>
              <a:rPr lang="en-US" sz="4000" u="sng" dirty="0" smtClean="0">
                <a:hlinkClick r:id="rId14"/>
              </a:rPr>
              <a:t>http://my.wn.com/media/wiki/t/r/trajanbathplan.jpg</a:t>
            </a:r>
            <a:endParaRPr lang="en-US" sz="4000" dirty="0" smtClean="0"/>
          </a:p>
          <a:p>
            <a:r>
              <a:rPr lang="en-US" sz="4000" u="sng" dirty="0" smtClean="0">
                <a:hlinkClick r:id="rId15"/>
              </a:rPr>
              <a:t>https://s3.amazonaws.com/files.digication.com/Me30e249c82c8d5b562ebf5a3a2b4f19c.jpg</a:t>
            </a:r>
            <a:endParaRPr lang="en-US" sz="4000" dirty="0" smtClean="0"/>
          </a:p>
          <a:p>
            <a:r>
              <a:rPr lang="en-US" sz="4000" u="sng" dirty="0" smtClean="0">
                <a:hlinkClick r:id="rId16"/>
              </a:rPr>
              <a:t>http://www.myartprints.com/kunst/roman/bust_emperor_hadrian_76_138_hi.jpg</a:t>
            </a:r>
            <a:endParaRPr lang="en-US" sz="4000" dirty="0" smtClean="0"/>
          </a:p>
          <a:p>
            <a:r>
              <a:rPr lang="en-US" sz="4000" u="sng" dirty="0" smtClean="0">
                <a:hlinkClick r:id="rId17"/>
              </a:rPr>
              <a:t>http://www.digital-images.net/Images/Composites/AncientRomanArchitecture.jpg</a:t>
            </a:r>
            <a:endParaRPr lang="en-US" sz="4000" dirty="0" smtClean="0"/>
          </a:p>
          <a:p>
            <a:r>
              <a:rPr lang="en-US" sz="4000" u="sng" dirty="0" smtClean="0">
                <a:hlinkClick r:id="rId18"/>
              </a:rPr>
              <a:t>http://en.wikipedia.org/wiki/Roman_aqueduct</a:t>
            </a:r>
            <a:endParaRPr lang="en-US" sz="4000" dirty="0" smtClean="0"/>
          </a:p>
          <a:p>
            <a:r>
              <a:rPr lang="en-US" sz="4000" u="sng" dirty="0" smtClean="0">
                <a:hlinkClick r:id="rId19"/>
              </a:rPr>
              <a:t>http://www.kidcyber.com.au/IMAGES/colosseum.jpg</a:t>
            </a:r>
            <a:endParaRPr lang="en-US" sz="4000" dirty="0" smtClean="0"/>
          </a:p>
          <a:p>
            <a:r>
              <a:rPr lang="en-US" sz="4000" u="sng" dirty="0" smtClean="0">
                <a:hlinkClick r:id="rId20"/>
              </a:rPr>
              <a:t>http://upload.wikimedia.org/wikipedia/commons/f/f8/Arch_of_titus_2.jpg</a:t>
            </a:r>
            <a:endParaRPr lang="en-US" sz="4000" dirty="0" smtClean="0"/>
          </a:p>
          <a:p>
            <a:r>
              <a:rPr lang="en-US" sz="4000" u="sng" dirty="0" smtClean="0">
                <a:hlinkClick r:id="rId21"/>
              </a:rPr>
              <a:t>http://1.bp.blogspot.com/_aArrR20yR3g/TGRkKg_onAI/AAAAAAAAEcw/55pbvtX1pS8/s400/aqueduct.jpg</a:t>
            </a:r>
            <a:endParaRPr lang="en-US" sz="4000" dirty="0" smtClean="0"/>
          </a:p>
          <a:p>
            <a:r>
              <a:rPr lang="en-US" sz="4000" u="sng" dirty="0" smtClean="0">
                <a:hlinkClick r:id="rId22"/>
              </a:rPr>
              <a:t>http://en.wikipedia.org/wiki/File:E5376-Tarragona-Aqueduct-channel.jpg</a:t>
            </a:r>
            <a:endParaRPr lang="en-US" sz="4000" dirty="0" smtClean="0"/>
          </a:p>
          <a:p>
            <a:r>
              <a:rPr lang="en-US" sz="4000" u="sng" dirty="0" smtClean="0">
                <a:hlinkClick r:id="rId18"/>
              </a:rPr>
              <a:t>http://en.wikipedia.org/wiki/Roman_aqueduct</a:t>
            </a:r>
            <a:endParaRPr lang="en-US" sz="4000" dirty="0" smtClean="0"/>
          </a:p>
          <a:p>
            <a:r>
              <a:rPr lang="en-US" sz="4000" u="sng" dirty="0" smtClean="0">
                <a:hlinkClick r:id="rId23"/>
              </a:rPr>
              <a:t>http://www.celtiberia.net/imagftp/im650523606-Puente%20de%20Alcantara.JPG</a:t>
            </a:r>
            <a:endParaRPr lang="en-US" sz="4000" dirty="0" smtClean="0"/>
          </a:p>
          <a:p>
            <a:r>
              <a:rPr lang="en-US" sz="4000" u="sng" dirty="0" smtClean="0">
                <a:hlinkClick r:id="rId24"/>
              </a:rPr>
              <a:t>http://farm4.static.flickr.com/3137/2349805474_6ff34c55e6.jpg</a:t>
            </a:r>
            <a:endParaRPr lang="en-US" sz="4000" dirty="0" smtClean="0"/>
          </a:p>
          <a:p>
            <a:r>
              <a:rPr lang="en-US" sz="4000" u="sng" dirty="0" smtClean="0">
                <a:hlinkClick r:id="rId25"/>
              </a:rPr>
              <a:t>http://buffaloah.com/a/DCTNRY/c/corinth.jpg</a:t>
            </a:r>
            <a:endParaRPr lang="en-US" sz="4000" dirty="0" smtClean="0"/>
          </a:p>
          <a:p>
            <a:r>
              <a:rPr lang="en-US" sz="4000" u="sng" dirty="0" smtClean="0">
                <a:hlinkClick r:id="rId26"/>
              </a:rPr>
              <a:t>http://farm1.static.flickr.com/196/448080461_d812e98978_o.jpg</a:t>
            </a:r>
            <a:endParaRPr lang="en-US" sz="4000" dirty="0" smtClean="0"/>
          </a:p>
          <a:p>
            <a:r>
              <a:rPr lang="en-US" sz="4000" u="sng" dirty="0" smtClean="0">
                <a:hlinkClick r:id="rId27"/>
              </a:rPr>
              <a:t>http://feministing.com/files/2011/04/White_House.JPG.jpeg</a:t>
            </a:r>
            <a:endParaRPr lang="en-US" sz="4000" dirty="0" smtClean="0"/>
          </a:p>
          <a:p>
            <a:r>
              <a:rPr lang="en-US" sz="4000" u="sng" dirty="0" smtClean="0">
                <a:hlinkClick r:id="rId28"/>
              </a:rPr>
              <a:t>http://htmlhelp.com/~</a:t>
            </a:r>
            <a:r>
              <a:rPr lang="en-US" sz="4000" u="sng" dirty="0" smtClean="0">
                <a:hlinkClick r:id="rId28"/>
              </a:rPr>
              <a:t>liam/Ontario/NiagaraFalls/RainbowBridge/RainbowBridge.jpg</a:t>
            </a:r>
            <a:endParaRPr lang="en-US" sz="4000" u="sng" dirty="0" smtClean="0"/>
          </a:p>
          <a:p>
            <a:r>
              <a:rPr lang="en-US" sz="4000" dirty="0" smtClean="0">
                <a:hlinkClick r:id="rId29"/>
              </a:rPr>
              <a:t>http://</a:t>
            </a:r>
            <a:r>
              <a:rPr lang="en-US" sz="4000" dirty="0" smtClean="0">
                <a:hlinkClick r:id="rId29"/>
              </a:rPr>
              <a:t>img.ehowcdn.com/article-page-main/ehow/images/a06/bv/hl/roman-domes-arches-800x800.jpg</a:t>
            </a:r>
            <a:endParaRPr lang="en-US" sz="4000" dirty="0" smtClean="0"/>
          </a:p>
          <a:p>
            <a:endParaRPr lang="en-US" sz="4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 -in the Home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/>
            <a:r>
              <a:rPr lang="en-US" sz="2000" dirty="0" smtClean="0"/>
              <a:t>1. Walls-frescoes</a:t>
            </a:r>
          </a:p>
          <a:p>
            <a:pPr marL="342900" indent="-342900"/>
            <a:r>
              <a:rPr lang="en-US" sz="2000" dirty="0" smtClean="0"/>
              <a:t>2. Panels</a:t>
            </a:r>
          </a:p>
          <a:p>
            <a:pPr marL="342900" indent="-342900"/>
            <a:r>
              <a:rPr lang="en-US" sz="2000" dirty="0" smtClean="0"/>
              <a:t>3.  Vestibule</a:t>
            </a:r>
          </a:p>
          <a:p>
            <a:pPr marL="342900" indent="-342900"/>
            <a:r>
              <a:rPr lang="en-US" sz="2000" dirty="0" smtClean="0"/>
              <a:t>4. </a:t>
            </a:r>
            <a:r>
              <a:rPr lang="en-US" sz="2000" dirty="0" err="1" smtClean="0"/>
              <a:t>Tablinum</a:t>
            </a:r>
            <a:endParaRPr lang="en-US" sz="2000" dirty="0" smtClean="0"/>
          </a:p>
          <a:p>
            <a:pPr marL="342900" indent="-342900"/>
            <a:r>
              <a:rPr lang="en-US" sz="2000" dirty="0" smtClean="0"/>
              <a:t>5. Atrium</a:t>
            </a:r>
          </a:p>
          <a:p>
            <a:pPr marL="342900" indent="-342900"/>
            <a:r>
              <a:rPr lang="en-US" sz="2000" dirty="0" smtClean="0"/>
              <a:t>6.Perystilium</a:t>
            </a:r>
          </a:p>
          <a:p>
            <a:pPr marL="342900" indent="-342900"/>
            <a:endParaRPr lang="en-US" dirty="0"/>
          </a:p>
        </p:txBody>
      </p:sp>
      <p:pic>
        <p:nvPicPr>
          <p:cNvPr id="5" name="Content Placeholder 4" descr="currantablinum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438400" y="381000"/>
            <a:ext cx="3575050" cy="2445596"/>
          </a:xfrm>
        </p:spPr>
      </p:pic>
      <p:pic>
        <p:nvPicPr>
          <p:cNvPr id="6" name="Picture 5" descr="imagesCAWOBL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86400" y="4038600"/>
            <a:ext cx="3485344" cy="2319338"/>
          </a:xfrm>
          <a:prstGeom prst="rect">
            <a:avLst/>
          </a:prstGeom>
        </p:spPr>
      </p:pic>
      <p:pic>
        <p:nvPicPr>
          <p:cNvPr id="7" name="Picture 6" descr="vestibul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9800" y="1981200"/>
            <a:ext cx="2854078" cy="1906524"/>
          </a:xfrm>
          <a:prstGeom prst="rect">
            <a:avLst/>
          </a:prstGeom>
        </p:spPr>
      </p:pic>
      <p:pic>
        <p:nvPicPr>
          <p:cNvPr id="8" name="Picture 7" descr="250px-Ricostruzione_del_giardino_della_casa_dei_vetii_di_pompei_(mostra_al_giardino_di_boboli,_2007)_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0" y="2971800"/>
            <a:ext cx="3175000" cy="238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in Public Places</a:t>
            </a:r>
            <a:endParaRPr lang="en-US" dirty="0"/>
          </a:p>
        </p:txBody>
      </p:sp>
      <p:pic>
        <p:nvPicPr>
          <p:cNvPr id="5" name="Content Placeholder 4" descr="400px-Maccari-Cicero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14843" y="304800"/>
            <a:ext cx="4529157" cy="2819400"/>
          </a:xfrm>
        </p:spPr>
      </p:pic>
      <p:pic>
        <p:nvPicPr>
          <p:cNvPr id="6" name="Picture 5" descr="bath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3505200"/>
            <a:ext cx="5848350" cy="30912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Popular Objects of 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342900" indent="-342900"/>
            <a:r>
              <a:rPr lang="en-US" dirty="0" smtClean="0"/>
              <a:t>1. Daily life</a:t>
            </a:r>
          </a:p>
          <a:p>
            <a:pPr marL="342900" indent="-342900"/>
            <a:r>
              <a:rPr lang="en-US" dirty="0" smtClean="0"/>
              <a:t>2. Gods and goddesses</a:t>
            </a:r>
          </a:p>
          <a:p>
            <a:pPr marL="342900" indent="-342900"/>
            <a:r>
              <a:rPr lang="en-US" dirty="0" smtClean="0"/>
              <a:t>3. People</a:t>
            </a:r>
          </a:p>
          <a:p>
            <a:pPr marL="342900" indent="-342900"/>
            <a:r>
              <a:rPr lang="en-US" dirty="0" smtClean="0"/>
              <a:t>4. Heroes </a:t>
            </a:r>
          </a:p>
          <a:p>
            <a:pPr marL="342900" indent="-342900"/>
            <a:r>
              <a:rPr lang="en-US" dirty="0" smtClean="0"/>
              <a:t>5. Battles</a:t>
            </a:r>
          </a:p>
        </p:txBody>
      </p:sp>
      <p:pic>
        <p:nvPicPr>
          <p:cNvPr id="5" name="Content Placeholder 4" descr="hb_18_9_2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162800" y="838200"/>
            <a:ext cx="1447800" cy="3040380"/>
          </a:xfrm>
        </p:spPr>
      </p:pic>
      <p:pic>
        <p:nvPicPr>
          <p:cNvPr id="6" name="Picture 5" descr="statue-claudius-as-jupiter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5200" y="2514600"/>
            <a:ext cx="2514600" cy="3352800"/>
          </a:xfrm>
          <a:prstGeom prst="rect">
            <a:avLst/>
          </a:prstGeom>
        </p:spPr>
      </p:pic>
      <p:pic>
        <p:nvPicPr>
          <p:cNvPr id="7" name="Picture 6" descr="culinaslav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4600" y="228600"/>
            <a:ext cx="4572000" cy="2214242"/>
          </a:xfrm>
          <a:prstGeom prst="rect">
            <a:avLst/>
          </a:prstGeom>
        </p:spPr>
      </p:pic>
      <p:pic>
        <p:nvPicPr>
          <p:cNvPr id="8" name="Picture 7" descr="126814-004-C02F0CFA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8600" y="4267200"/>
            <a:ext cx="3228975" cy="2195703"/>
          </a:xfrm>
          <a:prstGeom prst="rect">
            <a:avLst/>
          </a:prstGeom>
        </p:spPr>
      </p:pic>
      <p:pic>
        <p:nvPicPr>
          <p:cNvPr id="9" name="Picture 8" descr="Oath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57900" y="4191000"/>
            <a:ext cx="3086100" cy="24088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Statues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Technique-</a:t>
            </a:r>
          </a:p>
          <a:p>
            <a:r>
              <a:rPr lang="en-US" sz="2000" dirty="0" smtClean="0"/>
              <a:t>Clay</a:t>
            </a:r>
          </a:p>
          <a:p>
            <a:r>
              <a:rPr lang="en-US" sz="2000" dirty="0" smtClean="0"/>
              <a:t>Lost-wax – bronze</a:t>
            </a:r>
          </a:p>
          <a:p>
            <a:endParaRPr lang="en-US" sz="2000" dirty="0" smtClean="0"/>
          </a:p>
          <a:p>
            <a:r>
              <a:rPr lang="en-US" sz="2000" dirty="0" smtClean="0"/>
              <a:t>Characteristics-</a:t>
            </a:r>
          </a:p>
          <a:p>
            <a:r>
              <a:rPr lang="en-US" sz="2000" dirty="0" smtClean="0"/>
              <a:t>Very life like</a:t>
            </a:r>
          </a:p>
          <a:p>
            <a:r>
              <a:rPr lang="en-US" sz="2000" dirty="0" smtClean="0"/>
              <a:t>“ideal”</a:t>
            </a:r>
            <a:endParaRPr lang="en-US" sz="2000" dirty="0"/>
          </a:p>
        </p:txBody>
      </p:sp>
      <p:pic>
        <p:nvPicPr>
          <p:cNvPr id="5" name="Content Placeholder 4" descr="18-high-priest-of-ancient-romans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00800" y="609600"/>
            <a:ext cx="2468880" cy="5477256"/>
          </a:xfrm>
        </p:spPr>
      </p:pic>
      <p:pic>
        <p:nvPicPr>
          <p:cNvPr id="6" name="Picture 5" descr="227detail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90800" y="3124200"/>
            <a:ext cx="373380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Mosaics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Technique-</a:t>
            </a:r>
          </a:p>
          <a:p>
            <a:r>
              <a:rPr lang="en-US" sz="1800" dirty="0" smtClean="0"/>
              <a:t>Pebbles, terracotta, seashells</a:t>
            </a:r>
          </a:p>
          <a:p>
            <a:r>
              <a:rPr lang="en-US" sz="1800" dirty="0" smtClean="0"/>
              <a:t>Pictures, patterns</a:t>
            </a:r>
          </a:p>
          <a:p>
            <a:r>
              <a:rPr lang="en-US" sz="1800" dirty="0" smtClean="0"/>
              <a:t>Strong cement</a:t>
            </a:r>
          </a:p>
          <a:p>
            <a:endParaRPr lang="en-US" sz="1800" dirty="0" smtClean="0"/>
          </a:p>
          <a:p>
            <a:r>
              <a:rPr lang="en-US" sz="1800" dirty="0" smtClean="0"/>
              <a:t>Characteristics-</a:t>
            </a:r>
          </a:p>
          <a:p>
            <a:r>
              <a:rPr lang="en-US" sz="1800" dirty="0" smtClean="0"/>
              <a:t>Very durable</a:t>
            </a:r>
          </a:p>
          <a:p>
            <a:r>
              <a:rPr lang="en-US" sz="1800" dirty="0" smtClean="0"/>
              <a:t>colorful</a:t>
            </a:r>
          </a:p>
          <a:p>
            <a:endParaRPr lang="en-US" dirty="0"/>
          </a:p>
        </p:txBody>
      </p:sp>
      <p:pic>
        <p:nvPicPr>
          <p:cNvPr id="5" name="Content Placeholder 4" descr="289256340_e0d7c666e8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971800" y="609600"/>
            <a:ext cx="4038600" cy="3028950"/>
          </a:xfrm>
        </p:spPr>
      </p:pic>
      <p:pic>
        <p:nvPicPr>
          <p:cNvPr id="6" name="Picture 5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38600" y="3657600"/>
            <a:ext cx="4350142" cy="3024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Frescoes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Techniques-</a:t>
            </a:r>
          </a:p>
          <a:p>
            <a:r>
              <a:rPr lang="en-US" sz="2000" dirty="0" smtClean="0"/>
              <a:t>Plaster walls</a:t>
            </a:r>
          </a:p>
          <a:p>
            <a:r>
              <a:rPr lang="en-US" sz="2000" dirty="0" smtClean="0"/>
              <a:t>Colors sink in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Characteristics-</a:t>
            </a:r>
          </a:p>
          <a:p>
            <a:r>
              <a:rPr lang="en-US" sz="2000" dirty="0" smtClean="0"/>
              <a:t>Long lasting</a:t>
            </a:r>
          </a:p>
          <a:p>
            <a:r>
              <a:rPr lang="en-US" sz="2000" dirty="0" smtClean="0"/>
              <a:t>Rich decorations</a:t>
            </a:r>
          </a:p>
        </p:txBody>
      </p:sp>
      <p:pic>
        <p:nvPicPr>
          <p:cNvPr id="5" name="Content Placeholder 4" descr="200px-Roman_fresco_from_Boscoreale,_43-30_BCE,_Metropolitan_Museum_of_Art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629400" y="609600"/>
            <a:ext cx="2209800" cy="3336798"/>
          </a:xfrm>
        </p:spPr>
      </p:pic>
      <p:pic>
        <p:nvPicPr>
          <p:cNvPr id="6" name="Picture 5" descr="boscoreale_wall_pain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3886200"/>
            <a:ext cx="2628900" cy="2568811"/>
          </a:xfrm>
          <a:prstGeom prst="rect">
            <a:avLst/>
          </a:prstGeom>
        </p:spPr>
      </p:pic>
      <p:pic>
        <p:nvPicPr>
          <p:cNvPr id="7" name="Picture 6" descr="Roman-Fresco-cropped-680x1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04800"/>
            <a:ext cx="2362200" cy="3557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Art- Purpose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400" dirty="0" smtClean="0"/>
              <a:t>Mosaics-</a:t>
            </a:r>
          </a:p>
          <a:p>
            <a:pPr marL="342900" indent="-342900"/>
            <a:r>
              <a:rPr lang="en-US" sz="2400" dirty="0" smtClean="0"/>
              <a:t>1.Hygiene </a:t>
            </a:r>
          </a:p>
          <a:p>
            <a:pPr marL="342900" indent="-342900"/>
            <a:r>
              <a:rPr lang="en-US" sz="2400" dirty="0" smtClean="0"/>
              <a:t>2. Decoration</a:t>
            </a:r>
          </a:p>
          <a:p>
            <a:pPr marL="342900" indent="-342900"/>
            <a:r>
              <a:rPr lang="en-US" sz="2400" dirty="0" smtClean="0"/>
              <a:t>Rome’s power</a:t>
            </a:r>
          </a:p>
          <a:p>
            <a:pPr marL="342900" indent="-342900"/>
            <a:endParaRPr lang="en-US" dirty="0" smtClean="0"/>
          </a:p>
        </p:txBody>
      </p:sp>
      <p:pic>
        <p:nvPicPr>
          <p:cNvPr id="5" name="Content Placeholder 4" descr="ancientmap.gif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743200" y="1524000"/>
            <a:ext cx="6121549" cy="374339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304</TotalTime>
  <Words>485</Words>
  <Application>Microsoft Office PowerPoint</Application>
  <PresentationFormat>On-screen Show (4:3)</PresentationFormat>
  <Paragraphs>168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Civic</vt:lpstr>
      <vt:lpstr>Roman Art and Architecture</vt:lpstr>
      <vt:lpstr>Art-Introduction</vt:lpstr>
      <vt:lpstr>Art -in the Home</vt:lpstr>
      <vt:lpstr>Art- in Public Places</vt:lpstr>
      <vt:lpstr>Art- Popular Objects of on</vt:lpstr>
      <vt:lpstr>Art- Statues</vt:lpstr>
      <vt:lpstr>Art- Mosaics</vt:lpstr>
      <vt:lpstr>Art- Frescoes</vt:lpstr>
      <vt:lpstr>Art- Purpose</vt:lpstr>
      <vt:lpstr>Art- Roman Art Today</vt:lpstr>
      <vt:lpstr>Architecture- Introduction</vt:lpstr>
      <vt:lpstr>Invented &amp; Borrowed</vt:lpstr>
      <vt:lpstr>Famous Architects </vt:lpstr>
      <vt:lpstr>Architecture- Characteristics</vt:lpstr>
      <vt:lpstr>Architecture- Famous Buildings</vt:lpstr>
      <vt:lpstr>Architecture- HOW?</vt:lpstr>
      <vt:lpstr>Architecture- Temples</vt:lpstr>
      <vt:lpstr>Architecture- Contribution</vt:lpstr>
      <vt:lpstr>Architecture- Buildings Today</vt:lpstr>
      <vt:lpstr>Sources</vt:lpstr>
      <vt:lpstr>Sources con’t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Art and Architecture</dc:title>
  <dc:creator>Fang</dc:creator>
  <cp:lastModifiedBy>Fang</cp:lastModifiedBy>
  <cp:revision>33</cp:revision>
  <dcterms:created xsi:type="dcterms:W3CDTF">2011-10-16T21:29:19Z</dcterms:created>
  <dcterms:modified xsi:type="dcterms:W3CDTF">2011-10-17T02:34:03Z</dcterms:modified>
</cp:coreProperties>
</file>